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6858000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3" name="Shape 1"/>
          <p:cNvSpPr/>
          <p:nvPr/>
        </p:nvSpPr>
        <p:spPr>
          <a:xfrm>
            <a:off x="320040" y="0"/>
            <a:ext cx="91440" cy="6858000"/>
          </a:xfrm>
          <a:prstGeom prst="rect">
            <a:avLst/>
          </a:prstGeom>
          <a:solidFill>
            <a:srgbClr val="22B8CF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914400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spc="6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 03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417320"/>
            <a:ext cx="105156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Traps &amp; Vents</a:t>
            </a:r>
            <a:endParaRPr lang="en-US" sz="6000" dirty="0"/>
          </a:p>
        </p:txBody>
      </p:sp>
      <p:sp>
        <p:nvSpPr>
          <p:cNvPr id="6" name="Text 4"/>
          <p:cNvSpPr/>
          <p:nvPr/>
        </p:nvSpPr>
        <p:spPr>
          <a:xfrm>
            <a:off x="822960" y="365760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traps fail, how vents protect them, and the venting methods every Texas plumber must know cold.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22960" y="621792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8AA0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TX Plumbing Exam Coach  ·  Educational use only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TRAPS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 P-trap actually works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972800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Inlet → dip → weir → outlet — the bend holds a water seal.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Seal depth: 2" minimum, 4" maximum (deep-seal traps allowed).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Loss of seal causes: siphonage, back-pressure, evaporation, capillary action, wind effect.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Trap arm: from trap weir to the vent fitting.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Traps &amp; Vents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8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TRAP RULES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Memorize these limits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265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7" name="Shape 5"/>
          <p:cNvSpPr/>
          <p:nvPr/>
        </p:nvSpPr>
        <p:spPr>
          <a:xfrm>
            <a:off x="4265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8" name="Text 6"/>
          <p:cNvSpPr/>
          <p:nvPr/>
        </p:nvSpPr>
        <p:spPr>
          <a:xfrm>
            <a:off x="6094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2–4"</a:t>
            </a:r>
            <a:endParaRPr lang="en-US" sz="7200" dirty="0"/>
          </a:p>
        </p:txBody>
      </p:sp>
      <p:sp>
        <p:nvSpPr>
          <p:cNvPr id="9" name="Text 7"/>
          <p:cNvSpPr/>
          <p:nvPr/>
        </p:nvSpPr>
        <p:spPr>
          <a:xfrm>
            <a:off x="7008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TRAP SEAL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008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Min/max liquid seal depth.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3127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12" name="Shape 10"/>
          <p:cNvSpPr/>
          <p:nvPr/>
        </p:nvSpPr>
        <p:spPr>
          <a:xfrm>
            <a:off x="43127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13" name="Text 11"/>
          <p:cNvSpPr/>
          <p:nvPr/>
        </p:nvSpPr>
        <p:spPr>
          <a:xfrm>
            <a:off x="44956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24"</a:t>
            </a:r>
            <a:endParaRPr lang="en-US" sz="7200" dirty="0"/>
          </a:p>
        </p:txBody>
      </p:sp>
      <p:sp>
        <p:nvSpPr>
          <p:cNvPr id="14" name="Text 12"/>
          <p:cNvSpPr/>
          <p:nvPr/>
        </p:nvSpPr>
        <p:spPr>
          <a:xfrm>
            <a:off x="45870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FIX.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45870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vertical distance, fixture outlet to trap weir.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8198968" y="1554480"/>
            <a:ext cx="3566160" cy="3474720"/>
          </a:xfrm>
          <a:prstGeom prst="roundRect">
            <a:avLst>
              <a:gd name="adj" fmla="val 5263"/>
            </a:avLst>
          </a:prstGeom>
          <a:solidFill>
            <a:srgbClr val="0B1F3A"/>
          </a:solidFill>
          <a:ln/>
        </p:spPr>
      </p:sp>
      <p:sp>
        <p:nvSpPr>
          <p:cNvPr id="17" name="Shape 15"/>
          <p:cNvSpPr/>
          <p:nvPr/>
        </p:nvSpPr>
        <p:spPr>
          <a:xfrm>
            <a:off x="8198968" y="1554480"/>
            <a:ext cx="3566160" cy="16459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18" name="Text 16"/>
          <p:cNvSpPr/>
          <p:nvPr/>
        </p:nvSpPr>
        <p:spPr>
          <a:xfrm>
            <a:off x="8381848" y="1828800"/>
            <a:ext cx="3200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7200" dirty="0"/>
          </a:p>
        </p:txBody>
      </p:sp>
      <p:sp>
        <p:nvSpPr>
          <p:cNvPr id="19" name="Text 17"/>
          <p:cNvSpPr/>
          <p:nvPr/>
        </p:nvSpPr>
        <p:spPr>
          <a:xfrm>
            <a:off x="8473288" y="3383280"/>
            <a:ext cx="3017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spc="3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TRAP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8473288" y="3840480"/>
            <a:ext cx="301752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trap per fixture — no double trapping.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Traps &amp; Vents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8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VENTS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venting methods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457200" y="1280160"/>
            <a:ext cx="5486400" cy="4846320"/>
          </a:xfrm>
          <a:prstGeom prst="roundRect">
            <a:avLst>
              <a:gd name="adj" fmla="val 2830"/>
            </a:avLst>
          </a:prstGeom>
          <a:solidFill>
            <a:srgbClr val="F5F0E6"/>
          </a:solidFill>
          <a:ln w="12700">
            <a:solidFill>
              <a:srgbClr val="E5DCC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4630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B1F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/ Common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822960" y="1965960"/>
            <a:ext cx="484632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vent — serves one trap.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vent — two traps at the same level on a shared drain.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reliable, easiest to inspect.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63640" y="1280160"/>
            <a:ext cx="5486400" cy="4846320"/>
          </a:xfrm>
          <a:prstGeom prst="roundRect">
            <a:avLst>
              <a:gd name="adj" fmla="val 2830"/>
            </a:avLst>
          </a:prstGeom>
          <a:solidFill>
            <a:srgbClr val="EAF3FE"/>
          </a:solidFill>
          <a:ln w="12700">
            <a:solidFill>
              <a:srgbClr val="C9DEF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37960" y="1463040"/>
            <a:ext cx="4937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6F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Wet / Circuit / Island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6629400" y="1965960"/>
            <a:ext cx="4846320" cy="4023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Wet vent — drain doubles as vent for upstream fixtures.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Circuit vent — battery of fixtures vented through one branch vent.</a:t>
            </a:r>
            <a:endParaRPr lang="en-US" sz="1600" dirty="0"/>
          </a:p>
          <a:p>
            <a:pPr marL="342900" indent="-342900">
              <a:spcAft>
                <a:spcPts val="800"/>
              </a:spcAft>
              <a:buSzPct val="100000"/>
              <a:buChar char="■"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Island vent — loop vent for sinks with no nearby wall.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Traps &amp; Vents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8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SLOPE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Horizontal drain slope (typical)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972800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2½" and smaller: ¼ inch per foot minimum.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3" to 6": ⅛ inch per foot minimum.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8" and larger: 1/16 inch per foot minimum.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 steep can be as bad as too flat — solids drop, water races ahead.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Traps &amp; Vents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8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MODES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traps lose their seal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280160"/>
            <a:ext cx="10972800" cy="4937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Self-siphonage — fixture discharge pulls its own seal out (vent fixes this).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Back-pressure — surge below pushes seal up and out.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Evaporation — floor drains in unused spaces; use trap primers.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Capillary — string/lint draped over weir wicks water away.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●"/>
            </a:pPr>
            <a:r>
              <a:rPr lang="en-US" sz="22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 effect — gusts across an unvented vent terminal.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Traps &amp; Vents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8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822960"/>
          </a:xfrm>
          <a:prstGeom prst="rect">
            <a:avLst/>
          </a:prstGeom>
          <a:solidFill>
            <a:srgbClr val="0B1F3A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822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6459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" y="384048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Check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118872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Maximum vertical distance from a fixture outlet to the trap weir?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640080" y="246888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246888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A.  12 inches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310896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68680" y="310896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B.  18 inches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40080" y="374904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DFF5E1"/>
          </a:solidFill>
          <a:ln w="12700">
            <a:solidFill>
              <a:srgbClr val="2EA04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68680" y="374904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C.  24 inches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40080" y="4389120"/>
            <a:ext cx="10972800" cy="548640"/>
          </a:xfrm>
          <a:prstGeom prst="roundRect">
            <a:avLst>
              <a:gd name="adj" fmla="val 16667"/>
            </a:avLst>
          </a:prstGeom>
          <a:solidFill>
            <a:srgbClr val="F5F7FB"/>
          </a:solidFill>
          <a:ln w="12700">
            <a:solidFill>
              <a:srgbClr val="DEE3E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68680" y="4389120"/>
            <a:ext cx="10515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D.  30 inches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640080" y="566928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2EA0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Answer: C — Codes cap this at 24" to keep the seal stable.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Traps &amp; Vents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10789920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B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8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108960"/>
            <a:ext cx="12191695" cy="73152"/>
          </a:xfrm>
          <a:prstGeom prst="rect">
            <a:avLst/>
          </a:prstGeom>
          <a:solidFill>
            <a:srgbClr val="FF7A1A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011680"/>
            <a:ext cx="11247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flowing.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338328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22B8C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Traps &amp; Vents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· Drill · Pass.   TX Plumbing Exam Coach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6035040"/>
            <a:ext cx="10332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8AA0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Educational and exam-prep use only. Not an official TSBPE product or legal substitute for adopted plumbing codes.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Texas Plumbing Exam Coach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Traps &amp; Vents</dc:title>
  <dc:subject>Seals, weirs, slope, and venting methods</dc:subject>
  <dc:creator>PptxGenJS</dc:creator>
  <cp:lastModifiedBy>PptxGenJS</cp:lastModifiedBy>
  <cp:revision>1</cp:revision>
  <dcterms:created xsi:type="dcterms:W3CDTF">2026-05-24T22:25:41Z</dcterms:created>
  <dcterms:modified xsi:type="dcterms:W3CDTF">2026-05-24T22:25:41Z</dcterms:modified>
</cp:coreProperties>
</file>