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3" name="Shape 1"/>
          <p:cNvSpPr/>
          <p:nvPr/>
        </p:nvSpPr>
        <p:spPr>
          <a:xfrm>
            <a:off x="320040" y="0"/>
            <a:ext cx="91440" cy="6858000"/>
          </a:xfrm>
          <a:prstGeom prst="rect">
            <a:avLst/>
          </a:prstGeom>
          <a:solidFill>
            <a:srgbClr val="22B8CF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914400"/>
            <a:ext cx="10515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04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1417320"/>
            <a:ext cx="10515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Fuel Gas Fundamentals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822960" y="3657600"/>
            <a:ext cx="10058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Sizing natural gas and LP systems, reading load tables, and passing the pressure test the first time.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822960" y="62179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A0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TX Plumbing Exam Coach  ·  Educational use only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fuels, one code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280160"/>
            <a:ext cx="10972800" cy="4937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gas — ~1,000 BTU/cu ft, lighter than air (rises on leak).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LP (propane) — ~2,500 BTU/cu ft, heavier than air (settles low).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governed by the IFGC plus local amendments.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 appliance BTU/hr to CFH: CFH = BTU/hr ÷ heating value.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Fuel Gas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7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NUMBERS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Memorize for the exam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26568" y="1554480"/>
            <a:ext cx="3566160" cy="3474720"/>
          </a:xfrm>
          <a:prstGeom prst="roundRect">
            <a:avLst>
              <a:gd name="adj" fmla="val 5263"/>
            </a:avLst>
          </a:prstGeom>
          <a:solidFill>
            <a:srgbClr val="0B1F3A"/>
          </a:solidFill>
          <a:ln/>
        </p:spPr>
      </p:sp>
      <p:sp>
        <p:nvSpPr>
          <p:cNvPr id="7" name="Shape 5"/>
          <p:cNvSpPr/>
          <p:nvPr/>
        </p:nvSpPr>
        <p:spPr>
          <a:xfrm>
            <a:off x="426568" y="1554480"/>
            <a:ext cx="3566160" cy="16459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8" name="Text 6"/>
          <p:cNvSpPr/>
          <p:nvPr/>
        </p:nvSpPr>
        <p:spPr>
          <a:xfrm>
            <a:off x="609448" y="182880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</a:t>
            </a:r>
            <a:endParaRPr lang="en-US" sz="7200" dirty="0"/>
          </a:p>
        </p:txBody>
      </p:sp>
      <p:sp>
        <p:nvSpPr>
          <p:cNvPr id="9" name="Text 7"/>
          <p:cNvSpPr/>
          <p:nvPr/>
        </p:nvSpPr>
        <p:spPr>
          <a:xfrm>
            <a:off x="700888" y="338328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3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BTU / CF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00888" y="3840480"/>
            <a:ext cx="3017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gas heating value.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312768" y="1554480"/>
            <a:ext cx="3566160" cy="3474720"/>
          </a:xfrm>
          <a:prstGeom prst="roundRect">
            <a:avLst>
              <a:gd name="adj" fmla="val 5263"/>
            </a:avLst>
          </a:prstGeom>
          <a:solidFill>
            <a:srgbClr val="0B1F3A"/>
          </a:solidFill>
          <a:ln/>
        </p:spPr>
      </p:sp>
      <p:sp>
        <p:nvSpPr>
          <p:cNvPr id="12" name="Shape 10"/>
          <p:cNvSpPr/>
          <p:nvPr/>
        </p:nvSpPr>
        <p:spPr>
          <a:xfrm>
            <a:off x="4312768" y="1554480"/>
            <a:ext cx="3566160" cy="16459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13" name="Text 11"/>
          <p:cNvSpPr/>
          <p:nvPr/>
        </p:nvSpPr>
        <p:spPr>
          <a:xfrm>
            <a:off x="4495648" y="182880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2,500</a:t>
            </a:r>
            <a:endParaRPr lang="en-US" sz="7200" dirty="0"/>
          </a:p>
        </p:txBody>
      </p:sp>
      <p:sp>
        <p:nvSpPr>
          <p:cNvPr id="14" name="Text 12"/>
          <p:cNvSpPr/>
          <p:nvPr/>
        </p:nvSpPr>
        <p:spPr>
          <a:xfrm>
            <a:off x="4587088" y="338328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3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BTU / CF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587088" y="3840480"/>
            <a:ext cx="3017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Propane (LP) heating value.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8198968" y="1554480"/>
            <a:ext cx="3566160" cy="3474720"/>
          </a:xfrm>
          <a:prstGeom prst="roundRect">
            <a:avLst>
              <a:gd name="adj" fmla="val 5263"/>
            </a:avLst>
          </a:prstGeom>
          <a:solidFill>
            <a:srgbClr val="0B1F3A"/>
          </a:solidFill>
          <a:ln/>
        </p:spPr>
      </p:sp>
      <p:sp>
        <p:nvSpPr>
          <p:cNvPr id="17" name="Shape 15"/>
          <p:cNvSpPr/>
          <p:nvPr/>
        </p:nvSpPr>
        <p:spPr>
          <a:xfrm>
            <a:off x="8198968" y="1554480"/>
            <a:ext cx="3566160" cy="16459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18" name="Text 16"/>
          <p:cNvSpPr/>
          <p:nvPr/>
        </p:nvSpPr>
        <p:spPr>
          <a:xfrm>
            <a:off x="8381848" y="182880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0.5 psi</a:t>
            </a:r>
            <a:endParaRPr lang="en-US" sz="7200" dirty="0"/>
          </a:p>
        </p:txBody>
      </p:sp>
      <p:sp>
        <p:nvSpPr>
          <p:cNvPr id="19" name="Text 17"/>
          <p:cNvSpPr/>
          <p:nvPr/>
        </p:nvSpPr>
        <p:spPr>
          <a:xfrm>
            <a:off x="8473288" y="338328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3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STD SUPPLY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473288" y="3840480"/>
            <a:ext cx="3017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residential supply pressure.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Fuel Gas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7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SIZING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Pipe-sizing workflow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280160"/>
            <a:ext cx="5486400" cy="4846320"/>
          </a:xfrm>
          <a:prstGeom prst="roundRect">
            <a:avLst>
              <a:gd name="adj" fmla="val 2830"/>
            </a:avLst>
          </a:prstGeom>
          <a:solidFill>
            <a:srgbClr val="F5F0E6"/>
          </a:solidFill>
          <a:ln w="12700">
            <a:solidFill>
              <a:srgbClr val="E5DC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4630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822960" y="1965960"/>
            <a:ext cx="484632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every appliance and its BTU/hr.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 to CFH using the heating value.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longest run from meter to farthest appliance.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that length for ALL branches (longest-length method).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pipe size from the IFGC table.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263640" y="1280160"/>
            <a:ext cx="5486400" cy="4846320"/>
          </a:xfrm>
          <a:prstGeom prst="roundRect">
            <a:avLst>
              <a:gd name="adj" fmla="val 2830"/>
            </a:avLst>
          </a:prstGeom>
          <a:solidFill>
            <a:srgbClr val="EAF3FE"/>
          </a:solidFill>
          <a:ln w="12700">
            <a:solidFill>
              <a:srgbClr val="C9DEF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37960" y="14630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6F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 for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6629400" y="1965960"/>
            <a:ext cx="484632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CSST requires bonding per IFGC 310.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Drip leg at each appliance (where required).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Shutoff within 6 ft of each appliance.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unions inside concealed spaces.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Fuel Gas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7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PRESSURE TEST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residential air test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280160"/>
            <a:ext cx="10972800" cy="4937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Isolate from meter and appliances.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Pressurize to at least 3 psi (or 1.5× working, not less than 3 psi).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 for the time required by the AHJ — typically 15 min minimum.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drop on the gauge = pass. Any drop = locate and repair.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Fuel Gas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7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Check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100,000 BTU/hr furnace on natural gas requires roughly how many CFH?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640080" y="2468880"/>
            <a:ext cx="10972800" cy="548640"/>
          </a:xfrm>
          <a:prstGeom prst="roundRect">
            <a:avLst>
              <a:gd name="adj" fmla="val 16667"/>
            </a:avLst>
          </a:prstGeom>
          <a:solidFill>
            <a:srgbClr val="F5F7FB"/>
          </a:solidFill>
          <a:ln w="12700">
            <a:solidFill>
              <a:srgbClr val="DEE3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246888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 10 CFH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40080" y="3108960"/>
            <a:ext cx="10972800" cy="548640"/>
          </a:xfrm>
          <a:prstGeom prst="roundRect">
            <a:avLst>
              <a:gd name="adj" fmla="val 16667"/>
            </a:avLst>
          </a:prstGeom>
          <a:solidFill>
            <a:srgbClr val="F5F7FB"/>
          </a:solidFill>
          <a:ln w="12700">
            <a:solidFill>
              <a:srgbClr val="DEE3E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68680" y="3108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 40 CFH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640080" y="3749040"/>
            <a:ext cx="10972800" cy="548640"/>
          </a:xfrm>
          <a:prstGeom prst="roundRect">
            <a:avLst>
              <a:gd name="adj" fmla="val 16667"/>
            </a:avLst>
          </a:prstGeom>
          <a:solidFill>
            <a:srgbClr val="DFF5E1"/>
          </a:solidFill>
          <a:ln w="12700">
            <a:solidFill>
              <a:srgbClr val="2EA04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68680" y="374904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 100 CFH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40080" y="4389120"/>
            <a:ext cx="10972800" cy="548640"/>
          </a:xfrm>
          <a:prstGeom prst="roundRect">
            <a:avLst>
              <a:gd name="adj" fmla="val 16667"/>
            </a:avLst>
          </a:prstGeom>
          <a:solidFill>
            <a:srgbClr val="F5F7FB"/>
          </a:solidFill>
          <a:ln w="12700">
            <a:solidFill>
              <a:srgbClr val="DEE3E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438912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 1,000 CFH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40080" y="56692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2EA0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Answer: C — 100,000 ÷ 1,000 BTU/cf ≈ 100 CFH.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Fuel Gas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7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108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011680"/>
            <a:ext cx="11247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flowing.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457200" y="3383280"/>
            <a:ext cx="11247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Fuel Gas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· Drill · Pass.   TX Plumbing Exam Coach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6035040"/>
            <a:ext cx="10332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8AA0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Educational and exam-prep use only. Not an official TSBPE product or legal substitute for adopted plumbing codes.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Texas Plumbing Exam Coach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Fuel Gas Fundamentals</dc:title>
  <dc:subject>BTU/CFH, sizing, pressure tests</dc:subject>
  <dc:creator>PptxGenJS</dc:creator>
  <cp:lastModifiedBy>PptxGenJS</cp:lastModifiedBy>
  <cp:revision>1</cp:revision>
  <dcterms:created xsi:type="dcterms:W3CDTF">2026-05-24T22:25:41Z</dcterms:created>
  <dcterms:modified xsi:type="dcterms:W3CDTF">2026-05-24T22:25:41Z</dcterms:modified>
</cp:coreProperties>
</file>