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0"/>
            <a:ext cx="91440" cy="6858000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05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417320"/>
            <a:ext cx="10515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Backflow &amp; Cross-Connection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822960" y="365760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 gaps, RPZs, DCVAs, PVBs, AVBs — which device, which hazard, which location.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22960" y="62179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Plumbing Exam Coach  ·  Educational use only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backflow really is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Backflow = reverse flow of water (or other liquids) into the potable supply.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Backsiphonage — caused by negative pressure upstream (water main break, fire flow).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Backpressure — downstream pressure exceeds supply pressure (booster pumps, boilers).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Cross-connection — any point where the two could meet.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Backflow Protection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7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LEVEL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device to risk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F5F0E6"/>
          </a:solidFill>
          <a:ln w="12700">
            <a:solidFill>
              <a:srgbClr val="E5DC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hazard (health)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 gap — best protection, no moving parts.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RPZ — Reduced-Pressure Zone, both back-siphonage &amp; back-pressure.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for irrigation w/ chemicals, hospitals, labs.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6364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EAF3FE"/>
          </a:solidFill>
          <a:ln w="12700">
            <a:solidFill>
              <a:srgbClr val="C9DE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3796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6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hazard (non-health)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62940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DCVA — Double Check Valve, low hazard, both directions.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PVB — Pressure Vacuum Breaker, back-siphonage only.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AVB — Atmospheric Vacuum Breaker, simplest, no shutoff downstream.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Backflow Protection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7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 GAP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separation rules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265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7" name="Shape 5"/>
          <p:cNvSpPr/>
          <p:nvPr/>
        </p:nvSpPr>
        <p:spPr>
          <a:xfrm>
            <a:off x="4265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8" name="Text 6"/>
          <p:cNvSpPr/>
          <p:nvPr/>
        </p:nvSpPr>
        <p:spPr>
          <a:xfrm>
            <a:off x="6094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2×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7008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DIAMETER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008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 air gap = 2× the supply pipe diameter.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127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2" name="Shape 10"/>
          <p:cNvSpPr/>
          <p:nvPr/>
        </p:nvSpPr>
        <p:spPr>
          <a:xfrm>
            <a:off x="43127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3" name="Text 11"/>
          <p:cNvSpPr/>
          <p:nvPr/>
        </p:nvSpPr>
        <p:spPr>
          <a:xfrm>
            <a:off x="44956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1"</a:t>
            </a:r>
            <a:endParaRPr lang="en-US" sz="7200" dirty="0"/>
          </a:p>
        </p:txBody>
      </p:sp>
      <p:sp>
        <p:nvSpPr>
          <p:cNvPr id="14" name="Text 12"/>
          <p:cNvSpPr/>
          <p:nvPr/>
        </p:nvSpPr>
        <p:spPr>
          <a:xfrm>
            <a:off x="45870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870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less than 1 inch, regardless of pipe size.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1989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7" name="Shape 15"/>
          <p:cNvSpPr/>
          <p:nvPr/>
        </p:nvSpPr>
        <p:spPr>
          <a:xfrm>
            <a:off x="81989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8" name="Text 16"/>
          <p:cNvSpPr/>
          <p:nvPr/>
        </p:nvSpPr>
        <p:spPr>
          <a:xfrm>
            <a:off x="83818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3×</a:t>
            </a:r>
            <a:endParaRPr lang="en-US" sz="7200" dirty="0"/>
          </a:p>
        </p:txBody>
      </p:sp>
      <p:sp>
        <p:nvSpPr>
          <p:cNvPr id="19" name="Text 17"/>
          <p:cNvSpPr/>
          <p:nvPr/>
        </p:nvSpPr>
        <p:spPr>
          <a:xfrm>
            <a:off x="84732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 WALL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4732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within one pipe-diameter of a sidewall.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Backflow Protection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7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mistakes inspectors catch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RPZ installed below grade — must be above grade, accessible.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PVB installed lower than the highest downstream outlet (must be at least 12" above).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AVB with a shutoff valve downstream (never allowed).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annual test record on file — required by TCEQ for testable devices.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Backflow Protection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7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Check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device protects against both back-siphonage AND back-pressure on a high-hazard cross-connection?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40080" y="246888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246888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 AVB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310896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3108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 PVB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40080" y="374904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37490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 DCVA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438912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DFF5E1"/>
          </a:solidFill>
          <a:ln w="12700">
            <a:solidFill>
              <a:srgbClr val="2EA04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438912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 RPZ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" y="5669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EA0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D — RPZ is the only listed device for high-hazard, both-direction protection.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Backflow Protection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7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108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0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flowing.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33832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· Backflow Protection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· Drill · Pass.   TX Plumbing Exam Coach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603504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Educational and exam-prep use only. Not an official TSBPE product or legal substitute for adopted plumbing codes.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Texas Plumbing Exam Coach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Backflow &amp; Cross-Connection Control</dc:title>
  <dc:subject>Protecting the potable supply</dc:subject>
  <dc:creator>PptxGenJS</dc:creator>
  <cp:lastModifiedBy>PptxGenJS</cp:lastModifiedBy>
  <cp:revision>1</cp:revision>
  <dcterms:created xsi:type="dcterms:W3CDTF">2026-05-24T22:25:41Z</dcterms:created>
  <dcterms:modified xsi:type="dcterms:W3CDTF">2026-05-24T22:25:41Z</dcterms:modified>
</cp:coreProperties>
</file>